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6"/>
  </p:notesMasterIdLst>
  <p:handoutMasterIdLst>
    <p:handoutMasterId r:id="rId87"/>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25" r:id="rId43"/>
    <p:sldId id="326" r:id="rId44"/>
    <p:sldId id="324" r:id="rId45"/>
    <p:sldId id="347" r:id="rId46"/>
    <p:sldId id="348" r:id="rId47"/>
    <p:sldId id="349" r:id="rId48"/>
    <p:sldId id="350" r:id="rId49"/>
    <p:sldId id="354" r:id="rId50"/>
    <p:sldId id="384" r:id="rId51"/>
    <p:sldId id="327" r:id="rId52"/>
    <p:sldId id="357" r:id="rId53"/>
    <p:sldId id="352" r:id="rId54"/>
    <p:sldId id="353" r:id="rId55"/>
    <p:sldId id="371" r:id="rId56"/>
    <p:sldId id="328"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60" r:id="rId83"/>
    <p:sldId id="260" r:id="rId84"/>
    <p:sldId id="26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222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11/5/2024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x.x.x.x:30008/application" TargetMode="External"/><Relationship Id="rId2" Type="http://schemas.openxmlformats.org/officeDocument/2006/relationships/hyperlink" Target="http://y.y.y.y/applicatio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 \home\chandra\docker-kubernetes-learnings\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 \home\chandra\docker-kubernetes-learnings\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deployments</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 rollout, upgrades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\home\</a:t>
            </a:r>
            <a:r>
              <a:rPr lang="en-US" sz="1200" spc="50" dirty="0" err="1">
                <a:solidFill>
                  <a:srgbClr val="7030A0"/>
                </a:solidFill>
                <a:latin typeface="Abadi" panose="020B0604020104020204" pitchFamily="34" charset="0"/>
              </a:rPr>
              <a:t>chandra</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200" dirty="0">
                <a:solidFill>
                  <a:srgbClr val="002060"/>
                </a:solidFill>
              </a:rPr>
              <a:t>Services connects applications with other applications or users (fig – 1)</a:t>
            </a:r>
          </a:p>
          <a:p>
            <a:pPr marL="285750" indent="-285750">
              <a:buFont typeface="Wingdings" panose="05000000000000000000" pitchFamily="2" charset="2"/>
              <a:buChar char="q"/>
            </a:pPr>
            <a:r>
              <a:rPr lang="en-US" sz="1200" dirty="0">
                <a:solidFill>
                  <a:srgbClr val="002060"/>
                </a:solidFill>
              </a:rPr>
              <a:t>Pods are ephemeral in nature, and pods Ips keep on changing. Calling pod with IP will fail eventually when IP address is changed</a:t>
            </a:r>
          </a:p>
          <a:p>
            <a:pPr marL="285750" indent="-285750">
              <a:buFont typeface="Wingdings" panose="05000000000000000000" pitchFamily="2" charset="2"/>
              <a:buChar char="q"/>
            </a:pPr>
            <a:r>
              <a:rPr lang="en-US" sz="1200" dirty="0">
                <a:solidFill>
                  <a:srgbClr val="002060"/>
                </a:solidFill>
              </a:rPr>
              <a:t>There should be some mechanism, which abstract pods IP addresses while enabling communication between components</a:t>
            </a:r>
          </a:p>
          <a:p>
            <a:pPr marL="285750" indent="-285750">
              <a:buFont typeface="Wingdings" panose="05000000000000000000" pitchFamily="2" charset="2"/>
              <a:buChar char="q"/>
            </a:pPr>
            <a:r>
              <a:rPr lang="en-US" sz="1200" dirty="0">
                <a:solidFill>
                  <a:srgbClr val="002060"/>
                </a:solidFill>
              </a:rPr>
              <a:t>Kubernetes Services is the mechanism to establish communication between components. A pod or deployment can be exposed via Service and caller can call service which in turn will call the pod. Services takes care of maintaining Ips of pod behind. Change in pod IP won’t impact caller and it will be taken care by Service</a:t>
            </a:r>
          </a:p>
          <a:p>
            <a:pPr marL="285750" indent="-285750">
              <a:buFont typeface="Wingdings" panose="05000000000000000000" pitchFamily="2" charset="2"/>
              <a:buChar char="q"/>
            </a:pPr>
            <a:r>
              <a:rPr lang="en-US" sz="1200" dirty="0">
                <a:solidFill>
                  <a:srgbClr val="002060"/>
                </a:solidFill>
              </a:rPr>
              <a:t>Fig – 2 -&gt; Say we need to access pod, outside its node. Node is having ip say x.x.x.x and pod is operational internally withing node on a different network, say with ip y.y.y.y. To access application running on pod, if user ssh inside node, then user can do </a:t>
            </a:r>
            <a:r>
              <a:rPr lang="en-US" sz="1200" dirty="0">
                <a:solidFill>
                  <a:srgbClr val="002060"/>
                </a:solidFill>
                <a:hlinkClick r:id="rId2"/>
              </a:rPr>
              <a:t>http://y.y.y.y/application</a:t>
            </a:r>
            <a:r>
              <a:rPr lang="en-US" sz="1200" dirty="0">
                <a:solidFill>
                  <a:srgbClr val="002060"/>
                </a:solidFill>
              </a:rPr>
              <a:t> but to access it from outside node, user need a service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Pods IP is not accessible outside, but node IP is. Service will map the pod, with node ip and to some node port and can be access as </a:t>
            </a:r>
            <a:r>
              <a:rPr lang="en-US" sz="1200" dirty="0">
                <a:solidFill>
                  <a:srgbClr val="002060"/>
                </a:solidFill>
                <a:hlinkClick r:id="rId3"/>
              </a:rPr>
              <a:t>http://x.x.x.x:30008/application</a:t>
            </a:r>
            <a:r>
              <a:rPr lang="en-US" sz="1200" dirty="0">
                <a:solidFill>
                  <a:srgbClr val="002060"/>
                </a:solidFill>
              </a:rPr>
              <a:t>. This service is called as NodePort service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diagram of a service&#10;&#10;Description automatically generated">
            <a:extLst>
              <a:ext uri="{FF2B5EF4-FFF2-40B4-BE49-F238E27FC236}">
                <a16:creationId xmlns:a16="http://schemas.microsoft.com/office/drawing/2014/main" id="{B74D8A99-1998-D19C-DD14-D036E93103CA}"/>
              </a:ext>
            </a:extLst>
          </p:cNvPr>
          <p:cNvPicPr>
            <a:picLocks noChangeAspect="1"/>
          </p:cNvPicPr>
          <p:nvPr/>
        </p:nvPicPr>
        <p:blipFill>
          <a:blip r:embed="rId4"/>
          <a:stretch>
            <a:fillRect/>
          </a:stretch>
        </p:blipFill>
        <p:spPr>
          <a:xfrm>
            <a:off x="1613646" y="4070381"/>
            <a:ext cx="3279209" cy="1885825"/>
          </a:xfrm>
          <a:prstGeom prst="rect">
            <a:avLst/>
          </a:prstGeom>
        </p:spPr>
      </p:pic>
      <p:pic>
        <p:nvPicPr>
          <p:cNvPr id="8" name="Picture 7" descr="A diagram of a service&#10;&#10;Description automatically generated">
            <a:extLst>
              <a:ext uri="{FF2B5EF4-FFF2-40B4-BE49-F238E27FC236}">
                <a16:creationId xmlns:a16="http://schemas.microsoft.com/office/drawing/2014/main" id="{93C452EB-81BA-5F9D-BAD3-97FF47E14195}"/>
              </a:ext>
            </a:extLst>
          </p:cNvPr>
          <p:cNvPicPr>
            <a:picLocks noChangeAspect="1"/>
          </p:cNvPicPr>
          <p:nvPr/>
        </p:nvPicPr>
        <p:blipFill>
          <a:blip r:embed="rId5"/>
          <a:stretch>
            <a:fillRect/>
          </a:stretch>
        </p:blipFill>
        <p:spPr>
          <a:xfrm>
            <a:off x="5957931" y="3863338"/>
            <a:ext cx="4387340" cy="225059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a:t>
            </a:r>
          </a:p>
          <a:p>
            <a:r>
              <a:rPr lang="en-US" sz="1500" dirty="0">
                <a:solidFill>
                  <a:srgbClr val="002060"/>
                </a:solidFill>
              </a:rPr>
              <a:t>Receiving request, it will fwd request to pod on port where application is running</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refer - </a:t>
            </a:r>
          </a:p>
          <a:p>
            <a:r>
              <a:rPr lang="en-US" sz="1200" dirty="0">
                <a:solidFill>
                  <a:srgbClr val="7030A0"/>
                </a:solidFill>
                <a:latin typeface="Abadi" panose="020B0604020104020204" pitchFamily="34" charset="0"/>
              </a:rPr>
              <a:t>\home\chandra\docker-kubernetes-learnings\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service.yaml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a:t>
            </a:r>
          </a:p>
          <a:p>
            <a:r>
              <a:rPr lang="en-US" sz="1500" dirty="0">
                <a:solidFill>
                  <a:srgbClr val="002060"/>
                </a:solidFill>
              </a:rPr>
              <a:t>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service&#10;&#10;Description automatically generated">
            <a:extLst>
              <a:ext uri="{FF2B5EF4-FFF2-40B4-BE49-F238E27FC236}">
                <a16:creationId xmlns:a16="http://schemas.microsoft.com/office/drawing/2014/main" id="{E4402192-AAC2-6559-612D-B5AECDC664A2}"/>
              </a:ext>
            </a:extLst>
          </p:cNvPr>
          <p:cNvPicPr>
            <a:picLocks noChangeAspect="1"/>
          </p:cNvPicPr>
          <p:nvPr/>
        </p:nvPicPr>
        <p:blipFill>
          <a:blip r:embed="rId2"/>
          <a:stretch>
            <a:fillRect/>
          </a:stretch>
        </p:blipFill>
        <p:spPr>
          <a:xfrm>
            <a:off x="9020504" y="627529"/>
            <a:ext cx="2941228" cy="1740727"/>
          </a:xfrm>
          <a:prstGeom prst="rect">
            <a:avLst/>
          </a:prstGeom>
        </p:spPr>
      </p:pic>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8662988" y="4638521"/>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850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r>
              <a:rPr lang="en-US" sz="1800" dirty="0">
                <a:solidFill>
                  <a:srgbClr val="7030A0"/>
                </a:solidFill>
                <a:latin typeface="Abadi" panose="020B0604020104020204" pitchFamily="34" charset="0"/>
              </a:rPr>
              <a:t>Follow Dockerfile at \home\chandra\docker-kubernetes-learnings\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Learning k8</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6"/>
            <a:ext cx="9452955" cy="5531543"/>
          </a:xfrm>
        </p:spPr>
        <p:txBody>
          <a:bodyPr>
            <a:normAutofit/>
          </a:bodyPr>
          <a:lstStyle/>
          <a:p>
            <a:r>
              <a:rPr lang="en-US" sz="1800" dirty="0">
                <a:solidFill>
                  <a:srgbClr val="002060"/>
                </a:solidFill>
                <a:highlight>
                  <a:srgbClr val="FFFF00"/>
                </a:highlight>
              </a:rPr>
              <a:t>Dashboard– UI View for Kubernetes artifacts</a:t>
            </a:r>
          </a:p>
          <a:p>
            <a:pPr marL="285750" indent="-285750">
              <a:buFont typeface="Wingdings" panose="05000000000000000000" pitchFamily="2" charset="2"/>
              <a:buChar char="q"/>
            </a:pPr>
            <a:r>
              <a:rPr lang="en-US" sz="1800" dirty="0"/>
              <a:t>The Pod IP is reachable inside cluster only. To make it reachable outside cluster, Service need to be used.</a:t>
            </a:r>
          </a:p>
          <a:p>
            <a:pPr>
              <a:spcAft>
                <a:spcPts val="1000"/>
              </a:spcAft>
            </a:pPr>
            <a:r>
              <a:rPr lang="en-US" sz="1800" dirty="0">
                <a:solidFill>
                  <a:srgbClr val="002060"/>
                </a:solidFill>
                <a:highlight>
                  <a:srgbClr val="FFFF00"/>
                </a:highlight>
              </a:rPr>
              <a:t>Service – Mechanism to expose network application, running as one or more pods in cluster</a:t>
            </a:r>
          </a:p>
          <a:p>
            <a:r>
              <a:rPr lang="en-US" sz="1800" dirty="0">
                <a:solidFill>
                  <a:srgbClr val="002060"/>
                </a:solidFill>
                <a:highlight>
                  <a:srgbClr val="FFFF00"/>
                </a:highlight>
              </a:rPr>
              <a:t>Scaling – Can scale Pods ups and down to desire number</a:t>
            </a:r>
          </a:p>
          <a:p>
            <a:r>
              <a:rPr lang="en-US" sz="1800" dirty="0">
                <a:solidFill>
                  <a:srgbClr val="002060"/>
                </a:solidFill>
                <a:highlight>
                  <a:srgbClr val="FFFF00"/>
                </a:highlight>
              </a:rPr>
              <a:t>Update Deployment – to new image</a:t>
            </a:r>
          </a:p>
          <a:p>
            <a:r>
              <a:rPr lang="en-US" sz="1800" dirty="0">
                <a:solidFill>
                  <a:srgbClr val="002060"/>
                </a:solidFill>
                <a:highlight>
                  <a:srgbClr val="FFFF00"/>
                </a:highlight>
              </a:rPr>
              <a:t>Rollback Deployment – to previous image</a:t>
            </a:r>
          </a:p>
          <a:p>
            <a:r>
              <a:rPr lang="en-US" sz="1800" dirty="0">
                <a:solidFill>
                  <a:srgbClr val="002060"/>
                </a:solidFill>
                <a:highlight>
                  <a:srgbClr val="FFFF00"/>
                </a:highlight>
              </a:rPr>
              <a:t>Delete Service – to previous image</a:t>
            </a:r>
          </a:p>
          <a:p>
            <a:r>
              <a:rPr lang="en-US" sz="1800" dirty="0">
                <a:solidFill>
                  <a:srgbClr val="002060"/>
                </a:solidFill>
                <a:highlight>
                  <a:srgbClr val="FFFF00"/>
                </a:highlight>
              </a:rPr>
              <a:t>Delete Deployment – to previous image</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Follow Dockerfile at \home\chandra\docker-kubernetes-learnings\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\confirm_setup</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4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Tree>
    <p:extLst>
      <p:ext uri="{BB962C8B-B14F-4D97-AF65-F5344CB8AC3E}">
        <p14:creationId xmlns:p14="http://schemas.microsoft.com/office/powerpoint/2010/main" val="1149315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 create export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pod/deployment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pPr marL="285750" indent="-285750">
              <a:buFont typeface="Wingdings" panose="05000000000000000000" pitchFamily="2" charset="2"/>
              <a:buChar char="q"/>
            </a:pPr>
            <a:r>
              <a:rPr lang="en-US" dirty="0">
                <a:solidFill>
                  <a:srgbClr val="FF0000"/>
                </a:solidFill>
              </a:rPr>
              <a:t>TODO – configmap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a:t>
            </a:r>
            <a:r>
              <a:rPr lang="en-US">
                <a:solidFill>
                  <a:srgbClr val="002060"/>
                </a:solidFill>
              </a:rPr>
              <a:t>be encrypted</a:t>
            </a:r>
            <a:endParaRPr lang="en-US" dirty="0">
              <a:solidFill>
                <a:srgbClr val="002060"/>
              </a:solidFill>
            </a:endParaRP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pPr marL="285750" indent="-285750">
              <a:buFont typeface="Wingdings" panose="05000000000000000000" pitchFamily="2" charset="2"/>
              <a:buChar char="q"/>
            </a:pPr>
            <a:r>
              <a:rPr lang="en-US" dirty="0">
                <a:solidFill>
                  <a:srgbClr val="FF0000"/>
                </a:solidFill>
              </a:rPr>
              <a:t>TODO – secret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pPr marL="285750" indent="-285750">
              <a:buFont typeface="Wingdings" panose="05000000000000000000" pitchFamily="2" charset="2"/>
              <a:buChar char="q"/>
            </a:pPr>
            <a:r>
              <a:rPr lang="en-US" sz="1600" dirty="0"/>
              <a:t>Schedules scheduled pods on available nodes as per resource requirements</a:t>
            </a:r>
          </a:p>
          <a:p>
            <a:pPr marL="285750" indent="-285750">
              <a:buFont typeface="Wingdings" panose="05000000000000000000" pitchFamily="2" charset="2"/>
              <a:buChar char="q"/>
            </a:pPr>
            <a:r>
              <a:rPr lang="en-US" sz="1600" dirty="0"/>
              <a:t>In this case we need to prevent all pods from getting scheduled on this node, which can be done by tainting node</a:t>
            </a:r>
          </a:p>
          <a:p>
            <a:pPr marL="285750" indent="-285750">
              <a:buFont typeface="Wingdings" panose="05000000000000000000" pitchFamily="2" charset="2"/>
              <a:buChar char="q"/>
            </a:pPr>
            <a:r>
              <a:rPr lang="en-US" sz="1600" dirty="0"/>
              <a:t>And only frontend pods should get scheduled on this node, this can be done by applying tolerations on frontend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a:t>
            </a:r>
            <a:r>
              <a:rPr lang="en-US" sz="2400" dirty="0" err="1"/>
              <a:t>requirments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\home\</a:t>
            </a:r>
            <a:r>
              <a:rPr lang="en-US" sz="1300" dirty="0" err="1">
                <a:solidFill>
                  <a:srgbClr val="7030A0"/>
                </a:solidFill>
                <a:latin typeface="Abadi" panose="020B0604020104020204" pitchFamily="34" charset="0"/>
              </a:rPr>
              <a:t>chandra</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7584362"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Metrics Server</a:t>
            </a:r>
          </a:p>
          <a:p>
            <a:r>
              <a:rPr lang="en-US" dirty="0"/>
              <a:t>Service Account (https://www.loft.sh/blog/kubernetes-service-account-what-it-is-and-how-to-use-it)</a:t>
            </a:r>
          </a:p>
          <a:p>
            <a:r>
              <a:rPr lang="en-US" dirty="0"/>
              <a:t>Try to deploy mongo as StatefulSet</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9029</TotalTime>
  <Words>9342</Words>
  <Application>Microsoft Office PowerPoint</Application>
  <PresentationFormat>Widescreen</PresentationFormat>
  <Paragraphs>1176</Paragraphs>
  <Slides>81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81</vt:i4>
      </vt:variant>
    </vt:vector>
  </HeadingPairs>
  <TitlesOfParts>
    <vt:vector size="93"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Deployment – rollout, upgrades strategies</vt:lpstr>
      <vt:lpstr>Namespace - isolation</vt:lpstr>
      <vt:lpstr>DAEMON Set</vt:lpstr>
      <vt:lpstr>service</vt:lpstr>
      <vt:lpstr>Service Types</vt:lpstr>
      <vt:lpstr>Containers and poDs (imperative way)</vt:lpstr>
      <vt:lpstr>Learning k8</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Horizontal pod autoscaler (HPA)</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1217</cp:revision>
  <dcterms:created xsi:type="dcterms:W3CDTF">2023-03-07T07:35:16Z</dcterms:created>
  <dcterms:modified xsi:type="dcterms:W3CDTF">2024-11-05T15:35:13Z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